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62" r:id="rId2"/>
    <p:sldId id="257" r:id="rId3"/>
    <p:sldId id="256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2022/5/25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4177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全景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2022/5/25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0315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2022/5/25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0484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2022/5/25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674014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2022/5/25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65654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CN" altLang="en-US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2022/5/25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581908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CN" altLang="en-US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2022/5/25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81891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2022/5/25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25358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2022/5/25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4708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2022/5/25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2552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2022/5/25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1249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2022/5/25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2488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2022/5/25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1942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2022/5/25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4741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2022/5/25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1578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2022/5/25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9906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2022/5/25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183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30820CF-B880-4189-942D-D702A7CBA730}" type="datetimeFigureOut">
              <a:rPr lang="zh-CN" altLang="en-US" smtClean="0"/>
              <a:t>2022/5/25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41827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p.weixin.qq.com/s/JZZD2nZLCLTLOCxjpKwj3g" TargetMode="External"/><Relationship Id="rId2" Type="http://schemas.openxmlformats.org/officeDocument/2006/relationships/hyperlink" Target="https://mp.weixin.qq.com/s/5fV5qUhilx4R8Op3nh9-Jw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p.weixin.qq.com/s/IoSusK0ko8g43-8EKuOIUQ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p.weixin.qq.com/s/AcwFtVNHEIKKQQ_3Bd3lWA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7D6FB73-9645-4012-A421-3C32CFB306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533400"/>
            <a:ext cx="8359080" cy="55598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6600" dirty="0">
                <a:latin typeface="隶书" panose="02010509060101010101" pitchFamily="49" charset="-122"/>
                <a:ea typeface="隶书" panose="02010509060101010101" pitchFamily="49" charset="-122"/>
              </a:rPr>
              <a:t>市文广新旅局“就近办”事项讲解</a:t>
            </a:r>
            <a:endParaRPr lang="en-US" altLang="zh-CN" sz="6600" dirty="0"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marL="0" indent="0" algn="ctr">
              <a:buNone/>
            </a:pPr>
            <a:r>
              <a:rPr lang="zh-CN" altLang="en-US" dirty="0"/>
              <a:t>廖昊</a:t>
            </a:r>
            <a:endParaRPr lang="en-US" altLang="zh-CN" dirty="0"/>
          </a:p>
          <a:p>
            <a:pPr marL="0" indent="0" algn="ctr">
              <a:buNone/>
            </a:pPr>
            <a:r>
              <a:rPr lang="en-US" altLang="zh-CN" dirty="0"/>
              <a:t>15270926539</a:t>
            </a:r>
          </a:p>
          <a:p>
            <a:pPr marL="0" indent="0" algn="ctr">
              <a:buNone/>
            </a:pPr>
            <a:r>
              <a:rPr lang="en-US" altLang="zh-CN" dirty="0"/>
              <a:t>2022</a:t>
            </a:r>
            <a:r>
              <a:rPr lang="zh-CN" altLang="en-US" dirty="0"/>
              <a:t>年</a:t>
            </a:r>
            <a:r>
              <a:rPr lang="en-US" altLang="zh-CN" dirty="0"/>
              <a:t>5</a:t>
            </a:r>
            <a:r>
              <a:rPr lang="zh-CN" altLang="en-US" dirty="0"/>
              <a:t>月</a:t>
            </a:r>
            <a:r>
              <a:rPr lang="en-US" altLang="zh-CN" dirty="0"/>
              <a:t>26</a:t>
            </a:r>
            <a:r>
              <a:rPr lang="zh-CN" altLang="en-US" dirty="0"/>
              <a:t>日</a:t>
            </a:r>
          </a:p>
        </p:txBody>
      </p:sp>
    </p:spTree>
    <p:extLst>
      <p:ext uri="{BB962C8B-B14F-4D97-AF65-F5344CB8AC3E}">
        <p14:creationId xmlns:p14="http://schemas.microsoft.com/office/powerpoint/2010/main" val="3829652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2A04DF1-7F7C-4DEE-AA8D-E5399FBBE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“就近办”工作目标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75DB642-1CD3-418B-8226-FA1FF68C71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dirty="0"/>
              <a:t>推动公共教育、劳动就业、社会保险、医疗卫生、养老</a:t>
            </a:r>
          </a:p>
          <a:p>
            <a:r>
              <a:rPr lang="zh-CN" altLang="en-US" dirty="0"/>
              <a:t>服务、社会服务、户籍管理、税费服务等领域群众经常办理</a:t>
            </a:r>
          </a:p>
          <a:p>
            <a:r>
              <a:rPr lang="zh-CN" altLang="en-US" dirty="0"/>
              <a:t>且基层能有效承接的政务服务事项以委托受理、授权办理、</a:t>
            </a:r>
          </a:p>
          <a:p>
            <a:r>
              <a:rPr lang="zh-CN" altLang="en-US" dirty="0"/>
              <a:t>帮办代办、全程网办等方式下沉至便民服务中心（站）、公</a:t>
            </a:r>
          </a:p>
          <a:p>
            <a:r>
              <a:rPr lang="zh-CN" altLang="en-US" dirty="0"/>
              <a:t>安派出所、银行网点等办理。建立健全清单化管理制度和动</a:t>
            </a:r>
          </a:p>
          <a:p>
            <a:r>
              <a:rPr lang="zh-CN" altLang="en-US" dirty="0"/>
              <a:t>态更新机制，逐步推动更多事项“就近办”，打造</a:t>
            </a:r>
            <a:r>
              <a:rPr lang="en-US" altLang="zh-CN" dirty="0"/>
              <a:t>15</a:t>
            </a:r>
            <a:r>
              <a:rPr lang="zh-CN" altLang="en-US" dirty="0"/>
              <a:t>分钟</a:t>
            </a:r>
          </a:p>
          <a:p>
            <a:r>
              <a:rPr lang="zh-CN" altLang="en-US" dirty="0"/>
              <a:t>政务服务圈，实现政务服务“就近办、家门口办”。</a:t>
            </a:r>
          </a:p>
        </p:txBody>
      </p:sp>
    </p:spTree>
    <p:extLst>
      <p:ext uri="{BB962C8B-B14F-4D97-AF65-F5344CB8AC3E}">
        <p14:creationId xmlns:p14="http://schemas.microsoft.com/office/powerpoint/2010/main" val="3944283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C934BEB-4451-4E70-B314-22F6B2C820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711008" cy="4695800"/>
          </a:xfrm>
        </p:spPr>
        <p:txBody>
          <a:bodyPr>
            <a:normAutofit/>
          </a:bodyPr>
          <a:lstStyle/>
          <a:p>
            <a:r>
              <a:rPr lang="zh-CN" altLang="en-US" sz="5400" dirty="0">
                <a:solidFill>
                  <a:schemeClr val="bg1"/>
                </a:solidFill>
              </a:rPr>
              <a:t>试点事项：从事包装装潢印刷品和其他印刷品印刷经营活动的企业延续审批</a:t>
            </a:r>
          </a:p>
        </p:txBody>
      </p:sp>
    </p:spTree>
    <p:extLst>
      <p:ext uri="{BB962C8B-B14F-4D97-AF65-F5344CB8AC3E}">
        <p14:creationId xmlns:p14="http://schemas.microsoft.com/office/powerpoint/2010/main" val="1403815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3C64350-FE83-4449-84F0-397ABDB63F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r>
              <a:rPr lang="zh-CN" altLang="en-US" dirty="0"/>
              <a:t>（一）委托受理：从权力来源的角度来定义的，原办理机关委托乡镇</a:t>
            </a:r>
            <a:r>
              <a:rPr lang="en-US" altLang="zh-CN" dirty="0"/>
              <a:t>(</a:t>
            </a:r>
            <a:r>
              <a:rPr lang="zh-CN" altLang="en-US" dirty="0"/>
              <a:t>街道</a:t>
            </a:r>
            <a:r>
              <a:rPr lang="en-US" altLang="zh-CN" dirty="0"/>
              <a:t>)</a:t>
            </a:r>
            <a:r>
              <a:rPr lang="zh-CN" altLang="en-US" dirty="0"/>
              <a:t>、村（社区）等提供便民服务，由原办理单位进行审批。</a:t>
            </a:r>
            <a:endParaRPr lang="en-US" altLang="zh-CN" dirty="0"/>
          </a:p>
          <a:p>
            <a:r>
              <a:rPr lang="zh-CN" altLang="en-US" dirty="0"/>
              <a:t>（二）授权办理：原办理机关将职责让渡，授权委托乡镇</a:t>
            </a:r>
            <a:r>
              <a:rPr lang="en-US" altLang="zh-CN" dirty="0"/>
              <a:t>(</a:t>
            </a:r>
            <a:r>
              <a:rPr lang="zh-CN" altLang="en-US" dirty="0"/>
              <a:t>街道</a:t>
            </a:r>
            <a:r>
              <a:rPr lang="en-US" altLang="zh-CN" dirty="0"/>
              <a:t>)</a:t>
            </a:r>
            <a:r>
              <a:rPr lang="zh-CN" altLang="en-US" dirty="0"/>
              <a:t>、村（社区）等进行办理，被授权部门直接进行审批。</a:t>
            </a:r>
            <a:endParaRPr lang="en-US" altLang="zh-CN" dirty="0"/>
          </a:p>
          <a:p>
            <a:r>
              <a:rPr lang="zh-CN" altLang="en-US" dirty="0"/>
              <a:t>（三）帮办代办：乡镇</a:t>
            </a:r>
            <a:r>
              <a:rPr lang="en-US" altLang="zh-CN" dirty="0"/>
              <a:t>(</a:t>
            </a:r>
            <a:r>
              <a:rPr lang="zh-CN" altLang="en-US" dirty="0"/>
              <a:t>街道</a:t>
            </a:r>
            <a:r>
              <a:rPr lang="en-US" altLang="zh-CN" dirty="0"/>
              <a:t>)</a:t>
            </a:r>
            <a:r>
              <a:rPr lang="zh-CN" altLang="en-US" dirty="0"/>
              <a:t>、村（社区）等就近服务站点帮助群众办理相关政务服务事项。</a:t>
            </a:r>
            <a:endParaRPr lang="en-US" altLang="zh-CN" dirty="0"/>
          </a:p>
          <a:p>
            <a:r>
              <a:rPr lang="zh-CN" altLang="en-US" dirty="0">
                <a:solidFill>
                  <a:srgbClr val="FF0000"/>
                </a:solidFill>
              </a:rPr>
              <a:t>（四）全程网办：依托政务服务网及各单位自有系统，指导群众网上申报，线上直接办理。</a:t>
            </a:r>
          </a:p>
        </p:txBody>
      </p:sp>
    </p:spTree>
    <p:extLst>
      <p:ext uri="{BB962C8B-B14F-4D97-AF65-F5344CB8AC3E}">
        <p14:creationId xmlns:p14="http://schemas.microsoft.com/office/powerpoint/2010/main" val="2291884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27FDF49-E08F-43B0-97BF-66CFF97A5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如何在江西省政务服务网注册账号？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4C67B12-FC01-49A6-93DB-998BCDDEF7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hlinkClick r:id="rId2"/>
              </a:rPr>
              <a:t>演示视频</a:t>
            </a:r>
            <a:endParaRPr lang="en-US" altLang="zh-CN" dirty="0"/>
          </a:p>
          <a:p>
            <a:r>
              <a:rPr lang="zh-CN" altLang="en-US" dirty="0"/>
              <a:t>如何在江西省政务服务网提交材料？</a:t>
            </a:r>
            <a:endParaRPr lang="en-US" altLang="zh-CN" dirty="0"/>
          </a:p>
          <a:p>
            <a:r>
              <a:rPr lang="zh-CN" altLang="en-US" dirty="0">
                <a:hlinkClick r:id="rId3"/>
              </a:rPr>
              <a:t>演示视频</a:t>
            </a:r>
            <a:endParaRPr lang="en-US" altLang="zh-CN" dirty="0"/>
          </a:p>
          <a:p>
            <a:r>
              <a:rPr lang="zh-CN" altLang="en-US" dirty="0">
                <a:hlinkClick r:id="rId4"/>
              </a:rPr>
              <a:t>上述两项文稿演示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56650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CBC47ED-5CD6-46B7-BAB5-4E029FF58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延续审批所需提交材料：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4B43552-47A6-47F3-B9E1-7895D944A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1</a:t>
            </a:r>
            <a:r>
              <a:rPr lang="zh-CN" altLang="en-US" dirty="0"/>
              <a:t>、行政许可申请书及材料清单；</a:t>
            </a:r>
            <a:endParaRPr lang="en-US" altLang="zh-CN" dirty="0"/>
          </a:p>
          <a:p>
            <a:r>
              <a:rPr lang="en-US" altLang="zh-CN" dirty="0"/>
              <a:t>2</a:t>
            </a:r>
            <a:r>
              <a:rPr lang="zh-CN" altLang="en-US" dirty="0"/>
              <a:t>、印刷法规培训合格证书；</a:t>
            </a:r>
            <a:endParaRPr lang="en-US" altLang="zh-CN" dirty="0"/>
          </a:p>
          <a:p>
            <a:r>
              <a:rPr lang="en-US" altLang="zh-CN" dirty="0"/>
              <a:t>3</a:t>
            </a:r>
            <a:r>
              <a:rPr lang="zh-CN" altLang="en-US" dirty="0"/>
              <a:t>、</a:t>
            </a:r>
            <a:r>
              <a:rPr lang="en-US" altLang="zh-CN" dirty="0"/>
              <a:t>《</a:t>
            </a:r>
            <a:r>
              <a:rPr lang="zh-CN" altLang="en-US" dirty="0"/>
              <a:t>印刷经营许可证</a:t>
            </a:r>
            <a:r>
              <a:rPr lang="en-US" altLang="zh-CN" dirty="0"/>
              <a:t>》</a:t>
            </a:r>
            <a:r>
              <a:rPr lang="zh-CN" altLang="en-US" dirty="0"/>
              <a:t>换证表</a:t>
            </a:r>
            <a:endParaRPr lang="en-US" altLang="zh-CN" dirty="0"/>
          </a:p>
          <a:p>
            <a:r>
              <a:rPr lang="en-US" altLang="zh-CN" dirty="0"/>
              <a:t>4</a:t>
            </a:r>
            <a:r>
              <a:rPr lang="zh-CN" altLang="en-US" dirty="0"/>
              <a:t>、印刷企业自查报告</a:t>
            </a:r>
            <a:endParaRPr lang="en-US" altLang="zh-CN" dirty="0"/>
          </a:p>
          <a:p>
            <a:r>
              <a:rPr lang="en-US" altLang="zh-CN" dirty="0"/>
              <a:t>5</a:t>
            </a:r>
            <a:r>
              <a:rPr lang="zh-CN" altLang="en-US" dirty="0"/>
              <a:t>、印刷经营许可证</a:t>
            </a:r>
            <a:endParaRPr lang="en-US" altLang="zh-CN" dirty="0"/>
          </a:p>
          <a:p>
            <a:r>
              <a:rPr lang="en-US" altLang="zh-CN" dirty="0"/>
              <a:t>6</a:t>
            </a:r>
            <a:r>
              <a:rPr lang="zh-CN" altLang="en-US" dirty="0"/>
              <a:t>、营业执照（可提交电子营业执照，或者由工作人员从系统获取。）（</a:t>
            </a:r>
            <a:r>
              <a:rPr lang="zh-CN" altLang="en-US" dirty="0">
                <a:hlinkClick r:id="rId2"/>
              </a:rPr>
              <a:t>演示</a:t>
            </a:r>
            <a:r>
              <a:rPr lang="zh-CN" altLang="en-US" dirty="0"/>
              <a:t>）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29526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CBC47ED-5CD6-46B7-BAB5-4E029FF58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演示材料：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4B43552-47A6-47F3-B9E1-7895D944A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演示样稿（附件</a:t>
            </a:r>
            <a:r>
              <a:rPr lang="en-US" altLang="zh-CN" dirty="0"/>
              <a:t>pdf</a:t>
            </a:r>
            <a:r>
              <a:rPr lang="zh-CN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2887414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B402BE-3C0F-45A4-B788-9BE032ECA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08" y="1844824"/>
            <a:ext cx="6554867" cy="1524000"/>
          </a:xfrm>
        </p:spPr>
        <p:txBody>
          <a:bodyPr>
            <a:normAutofit/>
          </a:bodyPr>
          <a:lstStyle/>
          <a:p>
            <a:r>
              <a:rPr lang="zh-CN" altLang="en-US" sz="8800" dirty="0">
                <a:solidFill>
                  <a:schemeClr val="bg1"/>
                </a:solidFill>
              </a:rPr>
              <a:t>谢谢收看！</a:t>
            </a:r>
          </a:p>
        </p:txBody>
      </p:sp>
    </p:spTree>
    <p:extLst>
      <p:ext uri="{BB962C8B-B14F-4D97-AF65-F5344CB8AC3E}">
        <p14:creationId xmlns:p14="http://schemas.microsoft.com/office/powerpoint/2010/main" val="3363840559"/>
      </p:ext>
    </p:extLst>
  </p:cSld>
  <p:clrMapOvr>
    <a:masterClrMapping/>
  </p:clrMapOvr>
</p:sld>
</file>

<file path=ppt/theme/theme1.xml><?xml version="1.0" encoding="utf-8"?>
<a:theme xmlns:a="http://schemas.openxmlformats.org/drawingml/2006/main" name="切片">
  <a:themeElements>
    <a:clrScheme name="切片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切片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切片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54</TotalTime>
  <Words>374</Words>
  <Application>Microsoft Office PowerPoint</Application>
  <PresentationFormat>全屏显示(4:3)</PresentationFormat>
  <Paragraphs>32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2" baseType="lpstr">
      <vt:lpstr>隶书</vt:lpstr>
      <vt:lpstr>Century Gothic</vt:lpstr>
      <vt:lpstr>Wingdings 3</vt:lpstr>
      <vt:lpstr>切片</vt:lpstr>
      <vt:lpstr>PowerPoint 演示文稿</vt:lpstr>
      <vt:lpstr>“就近办”工作目标</vt:lpstr>
      <vt:lpstr>试点事项：从事包装装潢印刷品和其他印刷品印刷经营活动的企业延续审批</vt:lpstr>
      <vt:lpstr>PowerPoint 演示文稿</vt:lpstr>
      <vt:lpstr>如何在江西省政务服务网注册账号？</vt:lpstr>
      <vt:lpstr>延续审批所需提交材料：</vt:lpstr>
      <vt:lpstr>演示材料：</vt:lpstr>
      <vt:lpstr>谢谢收看！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“就近办”工作目标</dc:title>
  <dc:creator>Administrator</dc:creator>
  <cp:lastModifiedBy>Administrator</cp:lastModifiedBy>
  <cp:revision>10</cp:revision>
  <cp:lastPrinted>2022-05-25T07:45:08Z</cp:lastPrinted>
  <dcterms:created xsi:type="dcterms:W3CDTF">2022-05-25T06:28:52Z</dcterms:created>
  <dcterms:modified xsi:type="dcterms:W3CDTF">2022-05-25T07:46:55Z</dcterms:modified>
</cp:coreProperties>
</file>